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"/>
  </p:notesMasterIdLst>
  <p:sldIdLst>
    <p:sldId id="674" r:id="rId2"/>
    <p:sldId id="679" r:id="rId3"/>
    <p:sldId id="693" r:id="rId4"/>
    <p:sldId id="667" r:id="rId5"/>
    <p:sldId id="712" r:id="rId6"/>
    <p:sldId id="713" r:id="rId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mbria" panose="02040503050406030204" pitchFamily="18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13B"/>
    <a:srgbClr val="C00000"/>
    <a:srgbClr val="E1F7E6"/>
    <a:srgbClr val="D8CFF3"/>
    <a:srgbClr val="EDBAAB"/>
    <a:srgbClr val="E8BAA0"/>
    <a:srgbClr val="FFFFFF"/>
    <a:srgbClr val="F2D8CA"/>
    <a:srgbClr val="F6DEEB"/>
    <a:srgbClr val="ED9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 autoAdjust="0"/>
    <p:restoredTop sz="82990" autoAdjust="0"/>
  </p:normalViewPr>
  <p:slideViewPr>
    <p:cSldViewPr snapToGrid="0">
      <p:cViewPr varScale="1">
        <p:scale>
          <a:sx n="100" d="100"/>
          <a:sy n="100" d="100"/>
        </p:scale>
        <p:origin x="164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notesViewPr>
    <p:cSldViewPr snapToGrid="0">
      <p:cViewPr varScale="1">
        <p:scale>
          <a:sx n="91" d="100"/>
          <a:sy n="91" d="100"/>
        </p:scale>
        <p:origin x="21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 my name is </a:t>
            </a:r>
            <a:r>
              <a:rPr lang="en-US" dirty="0" err="1"/>
              <a:t>Nastaran</a:t>
            </a:r>
            <a:r>
              <a:rPr lang="en-US" dirty="0"/>
              <a:t> </a:t>
            </a:r>
            <a:r>
              <a:rPr lang="en-US" dirty="0" err="1"/>
              <a:t>Hajinazar</a:t>
            </a:r>
            <a:r>
              <a:rPr lang="en-US" dirty="0"/>
              <a:t> </a:t>
            </a:r>
            <a:r>
              <a:rPr lang="en-US" baseline="0" dirty="0"/>
              <a:t>and I will be presenting The Virtual Block Interface, A Flexible Alternative to the Conventional Virtual Memory Framework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[END]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virtual memory model which is conventionally managed by the operating system has remained mainly the same since it was introduced. </a:t>
            </a:r>
          </a:p>
          <a:p>
            <a:endParaRPr lang="en-CA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modern computing systems continue to diversify significantly. For example, with respect to </a:t>
            </a:r>
            <a:r>
              <a:rPr lang="en-US" b="1" baseline="0" dirty="0"/>
              <a:t>[CLICK]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emerging memory technologies and architectures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b="1" baseline="0" dirty="0"/>
              <a:t>[CLICK]</a:t>
            </a:r>
            <a:r>
              <a:rPr lang="en-US" baseline="0" dirty="0"/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system designs and </a:t>
            </a:r>
            <a:r>
              <a:rPr lang="en-US" b="1" baseline="0" dirty="0"/>
              <a:t>[CLICK]</a:t>
            </a:r>
            <a:r>
              <a:rPr lang="en-US" baseline="0" dirty="0"/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diverse memory requirements of modern applications.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results in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[CLICK]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virtual memory not being able to efficiently adapt to the diversity in modern systems</a:t>
            </a:r>
            <a:r>
              <a:rPr lang="en-US" sz="1200" dirty="0"/>
              <a:t>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41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As a result, [CLICK] continuing to adapt the conventional virtual memory framework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today’s diverse system configurations</a:t>
            </a:r>
            <a:r>
              <a:rPr lang="en-US" sz="1200" dirty="0"/>
              <a:t> is challenging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a wide body of research propose mechanisms to alleviate the conventional virtual memory overheads. However, these solutions suffer from two major shortcomings. </a:t>
            </a:r>
          </a:p>
          <a:p>
            <a:endParaRPr lang="en-CA" sz="1200" b="1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they are mainly applicable to only a limited set of problems or applications.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changes that these solutions requires to both both hardware and the OS are not necessarily compatible and as a result, implementing these proposals at the same time, in one system is a daunting prospect.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baseline="0" dirty="0"/>
              <a:t>[CLICK] </a:t>
            </a:r>
            <a:r>
              <a:rPr lang="tr-TR" baseline="0" dirty="0" err="1"/>
              <a:t>our</a:t>
            </a:r>
            <a:r>
              <a:rPr lang="tr-TR" baseline="0" dirty="0"/>
              <a:t> </a:t>
            </a:r>
            <a:r>
              <a:rPr lang="tr-TR" baseline="0" dirty="0" err="1"/>
              <a:t>goal</a:t>
            </a:r>
            <a:r>
              <a:rPr lang="tr-TR" baseline="0" dirty="0"/>
              <a:t> is </a:t>
            </a:r>
            <a:r>
              <a:rPr lang="tr-TR" baseline="0" dirty="0" err="1"/>
              <a:t>to</a:t>
            </a:r>
            <a:r>
              <a:rPr lang="tr-TR" baseline="0" dirty="0"/>
              <a:t> </a:t>
            </a:r>
            <a:r>
              <a:rPr lang="tr-TR" baseline="0" dirty="0" err="1"/>
              <a:t>design</a:t>
            </a:r>
            <a:r>
              <a:rPr lang="tr-TR" baseline="0" dirty="0"/>
              <a:t> an </a:t>
            </a:r>
            <a:r>
              <a:rPr lang="tr-TR" baseline="0" dirty="0" err="1"/>
              <a:t>alternative</a:t>
            </a:r>
            <a:r>
              <a:rPr lang="tr-TR" baseline="0" dirty="0"/>
              <a:t> </a:t>
            </a:r>
            <a:r>
              <a:rPr lang="tr-TR" baseline="0" dirty="0" err="1"/>
              <a:t>virtual</a:t>
            </a:r>
            <a:r>
              <a:rPr lang="tr-TR" baseline="0" dirty="0"/>
              <a:t> </a:t>
            </a:r>
            <a:r>
              <a:rPr lang="tr-TR" baseline="0" dirty="0" err="1"/>
              <a:t>memory</a:t>
            </a:r>
            <a:r>
              <a:rPr lang="tr-TR" baseline="0" dirty="0"/>
              <a:t> </a:t>
            </a:r>
            <a:r>
              <a:rPr lang="tr-TR" baseline="0" dirty="0" err="1"/>
              <a:t>framework</a:t>
            </a:r>
            <a:r>
              <a:rPr lang="tr-TR" baseline="0" dirty="0"/>
              <a:t>, </a:t>
            </a:r>
            <a:r>
              <a:rPr lang="tr-TR" baseline="0" dirty="0" err="1"/>
              <a:t>that</a:t>
            </a:r>
            <a:r>
              <a:rPr lang="tr-TR" baseline="0" dirty="0"/>
              <a:t> has </a:t>
            </a:r>
            <a:r>
              <a:rPr lang="tr-TR" baseline="0" dirty="0" err="1"/>
              <a:t>two</a:t>
            </a:r>
            <a:r>
              <a:rPr lang="tr-TR" baseline="0" dirty="0"/>
              <a:t> </a:t>
            </a:r>
            <a:r>
              <a:rPr lang="tr-TR" baseline="0" dirty="0" err="1"/>
              <a:t>properties</a:t>
            </a:r>
            <a:r>
              <a:rPr lang="tr-TR" baseline="0" dirty="0"/>
              <a:t>. First, [CLICK] </a:t>
            </a:r>
            <a:r>
              <a:rPr lang="tr-TR" baseline="0" dirty="0" err="1"/>
              <a:t>to</a:t>
            </a:r>
            <a:r>
              <a:rPr lang="tr-TR" baseline="0" dirty="0"/>
              <a:t> </a:t>
            </a:r>
            <a:r>
              <a:rPr lang="en-US" sz="1200" baseline="0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fficiently</a:t>
            </a:r>
            <a:r>
              <a:rPr lang="en-US" sz="1200" dirty="0"/>
              <a:t> and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flexibly</a:t>
            </a:r>
            <a:r>
              <a:rPr lang="en-US" sz="1200" dirty="0"/>
              <a:t> support the increasingly diverse system configurations. And second, [CLICK] to provide the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key features</a:t>
            </a:r>
            <a:r>
              <a:rPr lang="en-US" sz="1200" dirty="0"/>
              <a:t> of conventional virtual memory framework, while eliminating its </a:t>
            </a:r>
            <a:r>
              <a:rPr lang="en-US" sz="1200" dirty="0">
                <a:solidFill>
                  <a:srgbClr val="C00000"/>
                </a:solidFill>
              </a:rPr>
              <a:t>key inefficiencies.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C00000"/>
              </a:solidFill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this end, [CLICK] we introduce the Virtual Block Interface (VBI), a new virtual memory framework. [CLICK] The key idea of VBI is to delegate the physical memory management to dedicated hardware in the memory controller.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C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2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design of VBI has many key differences from the conventional virtual memory framework. For more details please watch my full talk and refer to our paper.</a:t>
            </a:r>
            <a:endParaRPr lang="tr-TR" sz="1200" b="0" baseline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96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VBI naturally enables a variety of important optimization which are not easily attainable in conventional virtual memory framework.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discuss [CLICK] 7 examples of such optimizations in our paper, five of which 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inherent to the VBI design. Please refer to our paper to read about these five benefits and [CLICK] two other examples of optimizations that VBI enables.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We demonstrate the benefits of VBI with two example use cases:</a:t>
            </a:r>
            <a:r>
              <a:rPr lang="en-US" sz="1200" b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b="0" baseline="0" dirty="0"/>
              <a:t>First: [CLICK] we e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xperimentally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that VBI significantly improves performance for </a:t>
            </a:r>
            <a:r>
              <a:rPr lang="en-US" sz="1200" b="0" dirty="0">
                <a:solidFill>
                  <a:srgbClr val="7030A0"/>
                </a:solidFill>
              </a:rPr>
              <a:t>both native execution and virtual machine environments by two point four, and four point three times respectively, on average across four different benchmark suits.</a:t>
            </a:r>
          </a:p>
          <a:p>
            <a:endParaRPr lang="en-US" sz="1200" b="0" baseline="0" dirty="0">
              <a:solidFill>
                <a:srgbClr val="7030A0"/>
              </a:solidFill>
            </a:endParaRPr>
          </a:p>
          <a:p>
            <a:r>
              <a:rPr lang="en-US" b="0" baseline="0" dirty="0"/>
              <a:t>[CLICK] Second, we show that VBI significantly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improves the effectiveness of heterogeneous main memory architectures.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[CLICK] We conclude that VBI is a promising new virtual memory framework, that can enable several important optimizations -- and increase the design flexibility for virtual memory. We believe and hope that VBI will open up a new direction, and many opportunities for future work in novel virtual memory frameworks.</a:t>
            </a:r>
          </a:p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87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listening to my talk. For more details, I invite you to read our ISCA 2020 paper.</a:t>
            </a: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86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mbria" panose="02040503050406030204" pitchFamily="18" charset="0"/>
              </a:defRPr>
            </a:lvl1pPr>
            <a:lvl2pPr marL="685800" indent="-228600">
              <a:buFont typeface="Cambria" panose="02040503050406030204" pitchFamily="18" charset="0"/>
              <a:buChar char="-"/>
              <a:defRPr sz="24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tiff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tiff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9B7762-C625-4FE6-A67E-20C121A7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82" y="5803857"/>
            <a:ext cx="2411415" cy="10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472493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Virtual Block Interface:</a:t>
            </a:r>
            <a:b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A Flexible Alternative to the </a:t>
            </a:r>
            <a:b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Conventional Virtual Memory Framework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115179"/>
            <a:ext cx="8686800" cy="206876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atin typeface="Cambria"/>
                <a:cs typeface="Cambria"/>
              </a:rPr>
              <a:t>Nastaran</a:t>
            </a:r>
            <a:r>
              <a:rPr lang="en-US" b="1" dirty="0">
                <a:latin typeface="Cambria"/>
                <a:cs typeface="Cambria"/>
              </a:rPr>
              <a:t> </a:t>
            </a:r>
            <a:r>
              <a:rPr lang="en-US" b="1" dirty="0" err="1">
                <a:latin typeface="Cambria"/>
                <a:cs typeface="Cambria"/>
              </a:rPr>
              <a:t>Hajinazar</a:t>
            </a:r>
            <a:r>
              <a:rPr lang="en-US" dirty="0">
                <a:latin typeface="Cambria"/>
                <a:cs typeface="Cambria"/>
              </a:rPr>
              <a:t>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Pratyush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Minesh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Konstantinos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Kanellopoulos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Saugata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Ghose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Rachata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Ausavarungnirun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Geraldo F. Oliveira     Jonathan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Appavoo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Vivek Seshadri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Onur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Mutlu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40" y="5443991"/>
            <a:ext cx="1826322" cy="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384509" y="6177750"/>
            <a:ext cx="2147696" cy="3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09" y="5431704"/>
            <a:ext cx="1467233" cy="42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FA4FA8-6233-4D60-91DB-E3797E929C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70" y="5427333"/>
            <a:ext cx="1831852" cy="43281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5D86B6F-263C-4F93-8DC5-88A7936E8A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93" y="5427333"/>
            <a:ext cx="1612291" cy="408476"/>
          </a:xfrm>
          <a:prstGeom prst="rect">
            <a:avLst/>
          </a:prstGeom>
        </p:spPr>
      </p:pic>
      <p:pic>
        <p:nvPicPr>
          <p:cNvPr id="9" name="Picture 4" descr="master logo">
            <a:extLst>
              <a:ext uri="{FF2B5EF4-FFF2-40B4-BE49-F238E27FC236}">
                <a16:creationId xmlns:a16="http://schemas.microsoft.com/office/drawing/2014/main" id="{8FD42195-F7F5-4A65-B3BD-CA654140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63" y="6066320"/>
            <a:ext cx="1237349" cy="55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239F6-0376-1744-9CDE-8BB0C1E61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2192" y="5923612"/>
            <a:ext cx="667384" cy="7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35815-16E7-C64C-8CFB-02A8FEFA6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291" y="4057668"/>
            <a:ext cx="1398467" cy="132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51523-2E0E-F746-9A25-78708B7A3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05" y="5308210"/>
            <a:ext cx="2271111" cy="1514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Computing Systems Are Diversifying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5A5A79-ED29-CD46-8433-B36CF44A882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13E57-CA08-964D-B5FE-B3DB2024BCCA}"/>
              </a:ext>
            </a:extLst>
          </p:cNvPr>
          <p:cNvSpPr txBox="1"/>
          <p:nvPr/>
        </p:nvSpPr>
        <p:spPr>
          <a:xfrm>
            <a:off x="75991" y="1776771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E0878E-B836-8145-8586-897E222860E9}"/>
              </a:ext>
            </a:extLst>
          </p:cNvPr>
          <p:cNvCxnSpPr>
            <a:cxnSpLocks/>
          </p:cNvCxnSpPr>
          <p:nvPr/>
        </p:nvCxnSpPr>
        <p:spPr>
          <a:xfrm>
            <a:off x="824345" y="4057668"/>
            <a:ext cx="76684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7983D8-175B-8041-B54F-E7BFBC28B05E}"/>
              </a:ext>
            </a:extLst>
          </p:cNvPr>
          <p:cNvSpPr txBox="1"/>
          <p:nvPr/>
        </p:nvSpPr>
        <p:spPr>
          <a:xfrm>
            <a:off x="3099200" y="2792125"/>
            <a:ext cx="4149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Virtual Memory</a:t>
            </a:r>
          </a:p>
          <a:p>
            <a:pPr algn="ctr"/>
            <a:r>
              <a:rPr lang="en-CA" sz="2000" b="1" dirty="0">
                <a:latin typeface="Cambria" panose="02040503050406030204" pitchFamily="18" charset="0"/>
              </a:rPr>
              <a:t>managed by the operating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3F0EC-BBAE-1E43-A487-92187CA346F8}"/>
              </a:ext>
            </a:extLst>
          </p:cNvPr>
          <p:cNvSpPr txBox="1"/>
          <p:nvPr/>
        </p:nvSpPr>
        <p:spPr>
          <a:xfrm>
            <a:off x="75991" y="4175497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Hardware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0FD9A-94E4-0242-855B-78690ECEE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209" y="1063796"/>
            <a:ext cx="1285922" cy="1484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2014D3-F84D-A64C-B554-6ACECE95A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2" y="5171936"/>
            <a:ext cx="1859890" cy="1632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508EE-453F-9A41-B553-7F3C47EA9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6587" y="1612144"/>
            <a:ext cx="1253671" cy="825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B7E76-E89F-E14D-B23A-4DFD12C40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4783" y="1499945"/>
            <a:ext cx="1556847" cy="1082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A7478-DEE7-7449-BB8C-1EF61CDEF8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8533" y="1372815"/>
            <a:ext cx="1762208" cy="11983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243B9E-8968-7A43-B4A6-993262E1114D}"/>
              </a:ext>
            </a:extLst>
          </p:cNvPr>
          <p:cNvCxnSpPr>
            <a:cxnSpLocks/>
          </p:cNvCxnSpPr>
          <p:nvPr/>
        </p:nvCxnSpPr>
        <p:spPr>
          <a:xfrm>
            <a:off x="817418" y="2640973"/>
            <a:ext cx="76754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9011F42-C252-6443-BF7B-3D4DC40268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9330" y="4234145"/>
            <a:ext cx="1911113" cy="112118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CD3C5EF-00A7-F442-97DE-DE0C7A0BBB69}"/>
              </a:ext>
            </a:extLst>
          </p:cNvPr>
          <p:cNvSpPr/>
          <p:nvPr/>
        </p:nvSpPr>
        <p:spPr>
          <a:xfrm>
            <a:off x="468327" y="2889816"/>
            <a:ext cx="2600436" cy="81523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Cannot adapt</a:t>
            </a:r>
          </a:p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efficiently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6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Motivation, Goal, and Key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Continually adapting the conventional virtual memory framework is </a:t>
            </a:r>
            <a:r>
              <a:rPr lang="en-US" sz="2400" b="1" dirty="0">
                <a:solidFill>
                  <a:srgbClr val="C00000"/>
                </a:solidFill>
              </a:rPr>
              <a:t>challenging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Prior work for optimizing virtual memory</a:t>
            </a:r>
          </a:p>
          <a:p>
            <a:pPr lvl="1">
              <a:spcAft>
                <a:spcPts val="400"/>
              </a:spcAft>
              <a:buClr>
                <a:schemeClr val="tx1"/>
              </a:buClr>
            </a:pPr>
            <a:r>
              <a:rPr lang="en-US" sz="2000" dirty="0"/>
              <a:t>Applicable to only </a:t>
            </a:r>
            <a:r>
              <a:rPr lang="en-US" sz="2000" dirty="0">
                <a:solidFill>
                  <a:srgbClr val="C00000"/>
                </a:solidFill>
              </a:rPr>
              <a:t>limited</a:t>
            </a:r>
            <a:r>
              <a:rPr lang="en-US" sz="2000" dirty="0"/>
              <a:t> problems or applications</a:t>
            </a:r>
          </a:p>
          <a:p>
            <a:pPr lvl="1">
              <a:spcAft>
                <a:spcPts val="400"/>
              </a:spcAft>
              <a:buClr>
                <a:schemeClr val="tx1"/>
              </a:buClr>
            </a:pPr>
            <a:r>
              <a:rPr lang="en-US" sz="2000" dirty="0">
                <a:solidFill>
                  <a:srgbClr val="C00000"/>
                </a:solidFill>
              </a:rPr>
              <a:t>Not compatible </a:t>
            </a:r>
            <a:r>
              <a:rPr lang="en-US" sz="2000" dirty="0"/>
              <a:t>and can not be implemented in a single system</a:t>
            </a:r>
          </a:p>
          <a:p>
            <a:pPr>
              <a:spcAft>
                <a:spcPts val="4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Goal: </a:t>
            </a:r>
            <a:r>
              <a:rPr lang="en-US" sz="2400" dirty="0"/>
              <a:t>Design an alternative virtual memory framework that</a:t>
            </a:r>
          </a:p>
          <a:p>
            <a:pPr lvl="1">
              <a:spcAft>
                <a:spcPts val="4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Efficiently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flexibly</a:t>
            </a:r>
            <a:r>
              <a:rPr lang="en-US" sz="2000" dirty="0"/>
              <a:t> supports increasingly diverse system configurations</a:t>
            </a:r>
          </a:p>
          <a:p>
            <a:pPr lvl="1">
              <a:spcAft>
                <a:spcPts val="400"/>
              </a:spcAft>
              <a:buClr>
                <a:schemeClr val="tx1"/>
              </a:buClr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Provides</a:t>
            </a:r>
            <a:r>
              <a:rPr lang="en-US" sz="2000" dirty="0"/>
              <a:t> 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key features </a:t>
            </a:r>
            <a:r>
              <a:rPr lang="en-US" sz="2000" dirty="0"/>
              <a:t>of conventional virtual memory framework while </a:t>
            </a:r>
            <a:r>
              <a:rPr lang="en-US" sz="2000" dirty="0">
                <a:solidFill>
                  <a:srgbClr val="C00000"/>
                </a:solidFill>
              </a:rPr>
              <a:t>eliminating</a:t>
            </a:r>
            <a:r>
              <a:rPr lang="en-US" sz="2000" dirty="0"/>
              <a:t> its </a:t>
            </a:r>
            <a:r>
              <a:rPr lang="en-US" sz="2000" dirty="0">
                <a:solidFill>
                  <a:srgbClr val="C00000"/>
                </a:solidFill>
              </a:rPr>
              <a:t>key inefficiencies</a:t>
            </a:r>
          </a:p>
          <a:p>
            <a:pPr>
              <a:spcAft>
                <a:spcPts val="400"/>
              </a:spcAft>
              <a:buClr>
                <a:schemeClr val="tx1"/>
              </a:buClr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Virtual Block Interface (VBI): </a:t>
            </a:r>
            <a:r>
              <a:rPr lang="en-US" sz="2400" dirty="0"/>
              <a:t>A new virtual memory framework</a:t>
            </a:r>
          </a:p>
          <a:p>
            <a:pPr lvl="1">
              <a:spcAft>
                <a:spcPts val="400"/>
              </a:spcAft>
              <a:buClr>
                <a:schemeClr val="tx1"/>
              </a:buClr>
            </a:pPr>
            <a:r>
              <a:rPr lang="en-US" sz="2000" b="1" dirty="0"/>
              <a:t>Key Idea: </a:t>
            </a:r>
            <a:r>
              <a:rPr lang="en-US" sz="2000" dirty="0"/>
              <a:t>Delegate physical memory management to dedicated hardware in the memory controller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083E17F-3477-A246-BA7D-1FA8D334FFDF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76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VBI: Overview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FAE71FC6-0B31-A24D-9150-621F11390F97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255A8E-5FD0-C64E-8211-E96A507D156F}"/>
              </a:ext>
            </a:extLst>
          </p:cNvPr>
          <p:cNvGrpSpPr/>
          <p:nvPr/>
        </p:nvGrpSpPr>
        <p:grpSpPr>
          <a:xfrm>
            <a:off x="856514" y="1573802"/>
            <a:ext cx="2743200" cy="3702286"/>
            <a:chOff x="5928163" y="1573802"/>
            <a:chExt cx="2743200" cy="3702286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F415C0E-FCCB-B14A-A22C-959C73A8ABE0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E157A70-9072-8749-9102-2FABE84306DB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marL="0" algn="l" defTabSz="914400" rtl="0" eaLnBrk="1" latinLnBrk="0" hangingPunct="1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C400DC6A-181F-9143-B1F1-828011AA8E29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7045E6-500C-CE46-B352-53A6793713E6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A632D6D-96C4-CF48-AE8F-C33EFDC9DB61}"/>
                </a:ext>
              </a:extLst>
            </p:cNvPr>
            <p:cNvCxnSpPr>
              <a:cxnSpLocks/>
              <a:stCxn id="57" idx="2"/>
              <a:endCxn id="73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86A15B63-4192-CF40-B08F-EDED025B0306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3A5F7EC9-29C8-A44C-AFCA-B6605A854EDE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C78BD72-F06B-C641-B7BB-1C94EFF45C06}"/>
                </a:ext>
              </a:extLst>
            </p:cNvPr>
            <p:cNvCxnSpPr>
              <a:stCxn id="62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D2C1ACB-944E-2D45-B0D3-F125C50EF525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E05F600-E4C0-844C-B8C0-B6D9AAA3A029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BE25BCF-CC2C-9242-863A-2A8F1463FDED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03F24A-6770-1D44-84B7-5297893102EA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F1C863-E0ED-EC46-9965-256FBBCAD8A5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41D4B4-8EF3-9D41-B30E-E200DCA41DBF}"/>
                </a:ext>
              </a:extLst>
            </p:cNvPr>
            <p:cNvCxnSpPr>
              <a:cxnSpLocks/>
              <a:stCxn id="61" idx="2"/>
              <a:endCxn id="67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19C0F4-9B9F-4C43-B472-8BB58CBA0D6A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96FB2E-72EA-4748-9E25-F5E7CF90D48C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EA0A3F1-7EBA-5C4A-A922-716CB4A599EF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5C183B-050D-744E-89D0-760941F20F2D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BB3F54-C766-1244-A9B4-DF02F1A00761}"/>
              </a:ext>
            </a:extLst>
          </p:cNvPr>
          <p:cNvCxnSpPr/>
          <p:nvPr/>
        </p:nvCxnSpPr>
        <p:spPr>
          <a:xfrm>
            <a:off x="4798402" y="1581912"/>
            <a:ext cx="0" cy="391259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8AE1AF-E1F4-D041-AEF7-BA63C0918E27}"/>
              </a:ext>
            </a:extLst>
          </p:cNvPr>
          <p:cNvSpPr txBox="1"/>
          <p:nvPr/>
        </p:nvSpPr>
        <p:spPr>
          <a:xfrm>
            <a:off x="6952483" y="56762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VBI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68A87-B462-2C4E-B527-C58050C53ABC}"/>
              </a:ext>
            </a:extLst>
          </p:cNvPr>
          <p:cNvSpPr txBox="1"/>
          <p:nvPr/>
        </p:nvSpPr>
        <p:spPr>
          <a:xfrm>
            <a:off x="752197" y="5676208"/>
            <a:ext cx="302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Conventional Virtual Memory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094302-9A52-A64E-874F-6478E87D1B06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657EFE75-15A1-F94C-A228-4EB661CA9210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endParaRPr lang="en-US" sz="2000" b="1" dirty="0">
                <a:solidFill>
                  <a:srgbClr val="B6321D"/>
                </a:solidFill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88F84D06-01B8-C440-842E-EF2C5778DB84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475FFEE0-4F2E-7A4B-BF02-36D8022CFE49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C799B66-C5F6-2041-A005-70E19C34B81F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C81BCD4D-993E-0045-BDA7-520CED06CEB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2C7F423-B3AE-B24E-85EF-8521A04DA1C7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EA8AE1A-4B1F-C84B-9007-213FEFFD8882}"/>
                </a:ext>
              </a:extLst>
            </p:cNvPr>
            <p:cNvCxnSpPr>
              <a:stCxn id="79" idx="2"/>
              <a:endCxn id="10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4B2B3D47-3E58-3740-AE53-AC8528727E2B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DD7C36-46B7-6044-AFA7-B08C33B71BEB}"/>
                </a:ext>
              </a:extLst>
            </p:cNvPr>
            <p:cNvCxnSpPr>
              <a:stCxn id="82" idx="2"/>
              <a:endCxn id="99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0AF262F-9B35-664F-A312-5CAD78C3261C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A9D0BD-EEB0-724A-88C0-0A4688FFB800}"/>
                </a:ext>
              </a:extLst>
            </p:cNvPr>
            <p:cNvCxnSpPr>
              <a:stCxn id="84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FB0803B-214C-D141-8CE3-18F7EC883F87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5A3-E664-4141-B1EE-AA19BDF1CFF3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60DB81F-60C4-1349-8D6A-4CB68F5224F3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82183731-2D2E-8F42-A68A-658660EFDC95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E897EC-BF5D-A942-9D7C-E7256E1EC742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1B26000-DA78-1840-9D57-599024DD5B8D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9E203DB1-4F22-9042-8838-B8CAAB825C43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0182A2D-1E1C-DC43-B422-86F9D98CA114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2A5A40-7C22-5542-B65B-FF771A256395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33BE267-3B31-7C42-B4EE-E8753F608FBA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4DCC09-5F70-C243-89BD-BB53941BFAE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9B7357C-0890-3B4B-946E-467F12DB4F80}"/>
                </a:ext>
              </a:extLst>
            </p:cNvPr>
            <p:cNvCxnSpPr>
              <a:stCxn id="79" idx="2"/>
              <a:endCxn id="99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85C645B-BB26-7247-B1AC-CDF472C497D1}"/>
                </a:ext>
              </a:extLst>
            </p:cNvPr>
            <p:cNvCxnSpPr>
              <a:stCxn id="82" idx="2"/>
              <a:endCxn id="97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9F78176-F012-574A-B687-44045B58624F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F81DC5-0D7E-3D4C-86B3-8F9A25E44A92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DD2AA9A-6578-FD4C-AD2D-406A4B52F86F}"/>
              </a:ext>
            </a:extLst>
          </p:cNvPr>
          <p:cNvSpPr/>
          <p:nvPr/>
        </p:nvSpPr>
        <p:spPr>
          <a:xfrm>
            <a:off x="1479165" y="2053471"/>
            <a:ext cx="2059596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one-to-one</a:t>
            </a:r>
            <a:b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mapping (OS)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6CF3F7-8186-1043-850B-11C0B935A0E1}"/>
              </a:ext>
            </a:extLst>
          </p:cNvPr>
          <p:cNvSpPr/>
          <p:nvPr/>
        </p:nvSpPr>
        <p:spPr>
          <a:xfrm>
            <a:off x="6447469" y="2075688"/>
            <a:ext cx="1876718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i="1" dirty="0">
                <a:solidFill>
                  <a:srgbClr val="4169E1"/>
                </a:solidFill>
              </a:rPr>
              <a:t>many-to-many</a:t>
            </a:r>
            <a:br>
              <a:rPr lang="en-US" sz="1600" i="1" dirty="0">
                <a:solidFill>
                  <a:srgbClr val="4169E1"/>
                </a:solidFill>
              </a:rPr>
            </a:br>
            <a:r>
              <a:rPr lang="en-US" sz="1600" i="1" dirty="0">
                <a:solidFill>
                  <a:srgbClr val="4169E1"/>
                </a:solidFill>
              </a:rPr>
              <a:t>mapping (OS)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EA5EDD-80C4-A943-8D6F-FA3BDFE9A0BC}"/>
              </a:ext>
            </a:extLst>
          </p:cNvPr>
          <p:cNvSpPr/>
          <p:nvPr/>
        </p:nvSpPr>
        <p:spPr>
          <a:xfrm>
            <a:off x="5928169" y="3284672"/>
            <a:ext cx="2743194" cy="491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i="1" dirty="0">
                <a:solidFill>
                  <a:srgbClr val="B6321D"/>
                </a:solidFill>
              </a:rPr>
              <a:t>variable-size (4 KB – 128 TB)</a:t>
            </a:r>
            <a:br>
              <a:rPr lang="en-US" sz="1600" b="1" i="1" dirty="0">
                <a:solidFill>
                  <a:srgbClr val="B6321D"/>
                </a:solidFill>
              </a:rPr>
            </a:br>
            <a:r>
              <a:rPr lang="en-US" sz="1600" b="1" dirty="0">
                <a:solidFill>
                  <a:srgbClr val="B6321D"/>
                </a:solidFill>
              </a:rPr>
              <a:t>Virtual Blocks (VB)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9CF604-2DF0-7146-A665-FB9ECC2DFD34}"/>
              </a:ext>
            </a:extLst>
          </p:cNvPr>
          <p:cNvSpPr/>
          <p:nvPr/>
        </p:nvSpPr>
        <p:spPr>
          <a:xfrm>
            <a:off x="1391918" y="3248876"/>
            <a:ext cx="1760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fixed-size (256 TB)</a:t>
            </a:r>
            <a:br>
              <a:rPr lang="en-US" sz="1600" b="1" i="1" dirty="0">
                <a:solidFill>
                  <a:schemeClr val="bg1">
                    <a:lumMod val="50000"/>
                  </a:schemeClr>
                </a:solidFill>
              </a:rPr>
            </a:b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D1A78C-F6E1-7549-8C4D-64765DF3C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642466"/>
            <a:ext cx="8725141" cy="535891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sz="2400" b="1" dirty="0">
                <a:solidFill>
                  <a:schemeClr val="accent4">
                    <a:lumMod val="75000"/>
                  </a:schemeClr>
                </a:solidFill>
              </a:rPr>
              <a:t>Benefits:</a:t>
            </a:r>
            <a:r>
              <a:rPr lang="en-CA" sz="2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CA" sz="2200" dirty="0"/>
              <a:t>Many optimizations not easily attainable before. Examples:</a:t>
            </a:r>
          </a:p>
          <a:p>
            <a:pPr lvl="1">
              <a:lnSpc>
                <a:spcPct val="100000"/>
              </a:lnSpc>
            </a:pPr>
            <a:r>
              <a:rPr lang="en-CA" sz="1800" dirty="0"/>
              <a:t>Appropriately sized process address space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Flexible address translation structures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Communicating data semantics to the hardware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Inherently virtual caches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Eliminating 2D page walks in virtual machines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Delayed physical memory allocation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CA" sz="1800" dirty="0"/>
              <a:t>Early memory reservation mechanism</a:t>
            </a:r>
          </a:p>
          <a:p>
            <a:pPr>
              <a:lnSpc>
                <a:spcPct val="100000"/>
              </a:lnSpc>
            </a:pPr>
            <a:r>
              <a:rPr lang="en-CA" sz="2400" b="1" dirty="0">
                <a:solidFill>
                  <a:srgbClr val="7030A0"/>
                </a:solidFill>
              </a:rPr>
              <a:t>Evaluation: </a:t>
            </a:r>
            <a:r>
              <a:rPr lang="en-CA" sz="2200" dirty="0"/>
              <a:t>Two example use cases</a:t>
            </a:r>
          </a:p>
          <a:p>
            <a:pPr lvl="1">
              <a:lnSpc>
                <a:spcPct val="100000"/>
              </a:lnSpc>
            </a:pPr>
            <a:r>
              <a:rPr lang="en-CA" sz="2000" dirty="0"/>
              <a:t>VBI significantly improves performance in both native execution and virtual machines (by 2.4x and 4.3x on average, respectively)</a:t>
            </a:r>
            <a:endParaRPr lang="en-CA" dirty="0"/>
          </a:p>
          <a:p>
            <a:pPr lvl="1">
              <a:lnSpc>
                <a:spcPct val="100000"/>
              </a:lnSpc>
            </a:pPr>
            <a:r>
              <a:rPr lang="en-CA" sz="2000" dirty="0"/>
              <a:t>Increases the effectiveness of managing heterogeneous memory architectures</a:t>
            </a:r>
          </a:p>
          <a:p>
            <a:pPr>
              <a:lnSpc>
                <a:spcPct val="100000"/>
              </a:lnSpc>
            </a:pPr>
            <a:endParaRPr lang="en-CA" sz="2400" dirty="0"/>
          </a:p>
          <a:p>
            <a:pPr>
              <a:lnSpc>
                <a:spcPct val="100000"/>
              </a:lnSpc>
            </a:pPr>
            <a:endParaRPr lang="en-CA" sz="2400" dirty="0"/>
          </a:p>
          <a:p>
            <a:pPr lvl="1">
              <a:lnSpc>
                <a:spcPct val="100000"/>
              </a:lnSpc>
              <a:spcBef>
                <a:spcPts val="1000"/>
              </a:spcBef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spc="-50" dirty="0"/>
              <a:t>Key Optimizations and Results</a:t>
            </a:r>
          </a:p>
        </p:txBody>
      </p: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185FE181-A49D-8A43-9E2D-4CAD28DE0B2B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76026-F09D-FB40-B282-B51695A88ACB}"/>
              </a:ext>
            </a:extLst>
          </p:cNvPr>
          <p:cNvSpPr txBox="1"/>
          <p:nvPr/>
        </p:nvSpPr>
        <p:spPr>
          <a:xfrm>
            <a:off x="458233" y="4960833"/>
            <a:ext cx="846759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VBI </a:t>
            </a:r>
            <a:r>
              <a:rPr lang="en-CA" sz="2400" b="1" dirty="0">
                <a:latin typeface="Cambria" panose="02040503050406030204" pitchFamily="18" charset="0"/>
              </a:rPr>
              <a:t>is a promising new virtual memory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Cambria" panose="02040503050406030204" pitchFamily="18" charset="0"/>
              </a:rPr>
              <a:t>Can enable several important optimizations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Cambria" panose="02040503050406030204" pitchFamily="18" charset="0"/>
              </a:rPr>
              <a:t>Increases design flexibility for virtual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Cambria" panose="02040503050406030204" pitchFamily="18" charset="0"/>
              </a:rPr>
              <a:t>A new direction for future work in novel virtual memory frameworks</a:t>
            </a:r>
            <a:endParaRPr lang="en-US" sz="1600" b="1" dirty="0">
              <a:latin typeface="Cambria" panose="02040503050406030204" pitchFamily="18" charset="0"/>
              <a:ea typeface="Cambria" charset="0"/>
              <a:cs typeface="Cambria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C69086-63D3-AD42-A3BC-FFF3A6B26A99}"/>
              </a:ext>
            </a:extLst>
          </p:cNvPr>
          <p:cNvSpPr/>
          <p:nvPr/>
        </p:nvSpPr>
        <p:spPr>
          <a:xfrm>
            <a:off x="579121" y="1101813"/>
            <a:ext cx="8346706" cy="1390182"/>
          </a:xfrm>
          <a:prstGeom prst="roundRect">
            <a:avLst>
              <a:gd name="adj" fmla="val 15210"/>
            </a:avLst>
          </a:prstGeom>
          <a:noFill/>
          <a:ln w="571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D3FA96-2633-8544-98DB-EDCCDF36D02E}"/>
              </a:ext>
            </a:extLst>
          </p:cNvPr>
          <p:cNvSpPr txBox="1"/>
          <p:nvPr/>
        </p:nvSpPr>
        <p:spPr>
          <a:xfrm>
            <a:off x="6731027" y="1649812"/>
            <a:ext cx="2075312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</a:rPr>
              <a:t>Inherent to VBI design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52D2FD9-C967-D841-9A6C-BBA228BDDDC1}"/>
              </a:ext>
            </a:extLst>
          </p:cNvPr>
          <p:cNvSpPr/>
          <p:nvPr/>
        </p:nvSpPr>
        <p:spPr>
          <a:xfrm>
            <a:off x="579121" y="2501699"/>
            <a:ext cx="8346706" cy="559001"/>
          </a:xfrm>
          <a:prstGeom prst="roundRect">
            <a:avLst>
              <a:gd name="adj" fmla="val 17429"/>
            </a:avLst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254AA-C91D-CD40-8E03-9A802A482762}"/>
              </a:ext>
            </a:extLst>
          </p:cNvPr>
          <p:cNvSpPr txBox="1"/>
          <p:nvPr/>
        </p:nvSpPr>
        <p:spPr>
          <a:xfrm>
            <a:off x="6849328" y="2629256"/>
            <a:ext cx="1957011" cy="294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600" b="1" i="1" dirty="0">
                <a:solidFill>
                  <a:srgbClr val="C00000"/>
                </a:solidFill>
              </a:rPr>
              <a:t>Covered in the paper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694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/>
      <p:bldP spid="18" grpId="0" animBg="1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9B7762-C625-4FE6-A67E-20C121A7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82" y="5803857"/>
            <a:ext cx="2411415" cy="10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472493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Virtual Block Interface:</a:t>
            </a:r>
            <a:b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A Flexible Alternative to the </a:t>
            </a:r>
            <a:b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Conventional Virtual Memory Framework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115179"/>
            <a:ext cx="8686800" cy="206876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atin typeface="Cambria"/>
                <a:cs typeface="Cambria"/>
              </a:rPr>
              <a:t>Nastaran</a:t>
            </a:r>
            <a:r>
              <a:rPr lang="en-US" b="1" dirty="0">
                <a:latin typeface="Cambria"/>
                <a:cs typeface="Cambria"/>
              </a:rPr>
              <a:t> </a:t>
            </a:r>
            <a:r>
              <a:rPr lang="en-US" b="1" dirty="0" err="1">
                <a:latin typeface="Cambria"/>
                <a:cs typeface="Cambria"/>
              </a:rPr>
              <a:t>Hajinazar</a:t>
            </a:r>
            <a:r>
              <a:rPr lang="en-US" dirty="0">
                <a:latin typeface="Cambria"/>
                <a:cs typeface="Cambria"/>
              </a:rPr>
              <a:t>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Pratyush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Minesh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Konstantinos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Kanellopoulos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Saugata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Ghose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Rachata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Ausavarungnirun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Geraldo F. Oliveira     Jonathan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Appavoo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Vivek Seshadri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Onur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Mutlu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40" y="5443991"/>
            <a:ext cx="1826322" cy="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384509" y="6177750"/>
            <a:ext cx="2147696" cy="3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09" y="5431704"/>
            <a:ext cx="1467233" cy="42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FA4FA8-6233-4D60-91DB-E3797E929C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70" y="5427333"/>
            <a:ext cx="1831852" cy="43281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5D86B6F-263C-4F93-8DC5-88A7936E8A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93" y="5427333"/>
            <a:ext cx="1612291" cy="408476"/>
          </a:xfrm>
          <a:prstGeom prst="rect">
            <a:avLst/>
          </a:prstGeom>
        </p:spPr>
      </p:pic>
      <p:pic>
        <p:nvPicPr>
          <p:cNvPr id="9" name="Picture 4" descr="master logo">
            <a:extLst>
              <a:ext uri="{FF2B5EF4-FFF2-40B4-BE49-F238E27FC236}">
                <a16:creationId xmlns:a16="http://schemas.microsoft.com/office/drawing/2014/main" id="{8FD42195-F7F5-4A65-B3BD-CA654140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63" y="6066320"/>
            <a:ext cx="1237349" cy="55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239F6-0376-1744-9CDE-8BB0C1E61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2192" y="5923612"/>
            <a:ext cx="667384" cy="7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58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.9|1.5|4.6|2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5.5|5.8|3.4|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3.3|3.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33064</TotalTime>
  <Words>991</Words>
  <Application>Microsoft Macintosh PowerPoint</Application>
  <PresentationFormat>On-screen Show (4:3)</PresentationFormat>
  <Paragraphs>112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Cambria</vt:lpstr>
      <vt:lpstr>Calibri</vt:lpstr>
      <vt:lpstr>Arial</vt:lpstr>
      <vt:lpstr>Calibri Light</vt:lpstr>
      <vt:lpstr>Office Theme</vt:lpstr>
      <vt:lpstr>The Virtual Block Interface: A Flexible Alternative to the  Conventional Virtual Memory Framework</vt:lpstr>
      <vt:lpstr>Computing Systems Are Diversifying</vt:lpstr>
      <vt:lpstr>Motivation, Goal, and Key Idea</vt:lpstr>
      <vt:lpstr>VBI: Overview</vt:lpstr>
      <vt:lpstr>Key Optimizations and Results</vt:lpstr>
      <vt:lpstr>The Virtual Block Interface: A Flexible Alternative to the  Conventional Virtual Memory Framework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Minesh Patel</dc:creator>
  <cp:lastModifiedBy>Nastaran Hajinazar</cp:lastModifiedBy>
  <cp:revision>2863</cp:revision>
  <dcterms:created xsi:type="dcterms:W3CDTF">2017-06-05T15:22:10Z</dcterms:created>
  <dcterms:modified xsi:type="dcterms:W3CDTF">2020-06-01T04:13:26Z</dcterms:modified>
</cp:coreProperties>
</file>